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4" r:id="rId5"/>
    <p:sldId id="311" r:id="rId6"/>
    <p:sldId id="273" r:id="rId7"/>
    <p:sldId id="312" r:id="rId8"/>
    <p:sldId id="313" r:id="rId9"/>
    <p:sldId id="315" r:id="rId10"/>
    <p:sldId id="316" r:id="rId11"/>
    <p:sldId id="317" r:id="rId12"/>
    <p:sldId id="319" r:id="rId13"/>
    <p:sldId id="321" r:id="rId14"/>
    <p:sldId id="326" r:id="rId15"/>
    <p:sldId id="335" r:id="rId16"/>
    <p:sldId id="338" r:id="rId17"/>
    <p:sldId id="339" r:id="rId18"/>
    <p:sldId id="340" r:id="rId19"/>
    <p:sldId id="346" r:id="rId20"/>
    <p:sldId id="341" r:id="rId21"/>
    <p:sldId id="347" r:id="rId22"/>
    <p:sldId id="342" r:id="rId23"/>
    <p:sldId id="343" r:id="rId24"/>
    <p:sldId id="348" r:id="rId25"/>
    <p:sldId id="349" r:id="rId26"/>
    <p:sldId id="352" r:id="rId27"/>
    <p:sldId id="351" r:id="rId28"/>
    <p:sldId id="350" r:id="rId29"/>
    <p:sldId id="344" r:id="rId30"/>
    <p:sldId id="354" r:id="rId31"/>
    <p:sldId id="355" r:id="rId32"/>
    <p:sldId id="356" r:id="rId33"/>
    <p:sldId id="353" r:id="rId34"/>
    <p:sldId id="357" r:id="rId35"/>
    <p:sldId id="358" r:id="rId36"/>
    <p:sldId id="359" r:id="rId37"/>
    <p:sldId id="360" r:id="rId38"/>
    <p:sldId id="361" r:id="rId39"/>
    <p:sldId id="362" r:id="rId40"/>
    <p:sldId id="34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5B8041C-E108-A324-8038-B9ADBA977F17}" v="2624" dt="2023-08-30T18:42:34.379"/>
    <p1510:client id="{55D85FE8-CC65-C26B-FB36-8D707E3D6056}" v="31" dt="2023-09-07T00:14:40.984"/>
    <p1510:client id="{7AF867C1-EBB0-CEA7-1325-37507DAA6F2C}" v="684" dt="2023-08-30T16:12:57.055"/>
    <p1510:client id="{893114CC-8D21-540B-C109-C3D9AAA56E41}" v="2966" dt="2023-09-10T21:34:34.844"/>
    <p1510:client id="{8EFB1CEE-C6B0-AA77-8D14-041A1F810192}" v="9" dt="2023-09-14T01:58:55.463"/>
    <p1510:client id="{A74EF4CB-D2D4-E83A-E3D1-0DD5B33ECA5E}" v="33" dt="2023-08-31T00:02:27.345"/>
    <p1510:client id="{AC459D0B-FFDE-8387-F411-D4AB7F9820F2}" v="369" dt="2023-08-30T20:25:34.513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E63309C-8065-1FE7-297A-8D1A9B0C127B}" v="28" dt="2023-09-11T02:48:33.781"/>
    <p1510:client id="{EAE30ACB-A2AE-EBCF-64FD-7B2D11F8BD3D}" v="456" dt="2023-08-28T01:43:41.071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7: Chemical Reactions and Aqueous Solutions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equations: physical states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Note:</a:t>
            </a:r>
            <a:r>
              <a:rPr lang="en-US" sz="2400" dirty="0">
                <a:latin typeface="Arial"/>
                <a:cs typeface="Arial"/>
              </a:rPr>
              <a:t> Phases must be written out for each compound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Gas – denoted as (g)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Liquid – denoted as (l)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Solid – denoted as (s)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Aqueous – denoted as (aq); compound dissolved in water</a:t>
            </a:r>
          </a:p>
        </p:txBody>
      </p:sp>
    </p:spTree>
    <p:extLst>
      <p:ext uri="{BB962C8B-B14F-4D97-AF65-F5344CB8AC3E}">
        <p14:creationId xmlns:p14="http://schemas.microsoft.com/office/powerpoint/2010/main" val="406478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768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compounds dissolved in water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 What does it mean when ionic compounds are dissolved in water?</a:t>
            </a:r>
            <a:endParaRPr lang="en-US" b="1" dirty="0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213C9D05-A697-8FDE-12BD-17841D0C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81" y="2540191"/>
            <a:ext cx="6121237" cy="37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Strong, weak, and non-electrolytes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BC13B5FA-217E-9576-23F0-97EE73B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" y="1613825"/>
            <a:ext cx="9926382" cy="4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5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Precipitation reactions: solubility rules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679312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Alkali earth metals and ammonium (NH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 are always 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Nitrates 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chlorates (ClO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perchlorates (ClO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and acetates (C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are always 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Chloride (Cl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bromides (Br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and iodides (I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are soluble except with silver (Ag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), lead (Pb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), and mercury (Hg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Carbonates, sulfites, phosphates, and chromates are insoluble except with alkali earth metals and ammonium (NH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Hydroxides (OH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and sulfides  (S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  <a:r>
              <a:rPr lang="en-US" sz="2400" dirty="0">
                <a:latin typeface="Arial"/>
                <a:cs typeface="Arial"/>
              </a:rPr>
              <a:t>) are 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Silver (Ag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), mercury (Hg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), and lead (Pb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 salts are 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Sulfates are soluble except with calcium (Ca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), strontium (Sr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), and barium (Ba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150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Examples: Predict the solubility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AgNO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PbSO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KOH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BaCl</a:t>
            </a:r>
            <a:r>
              <a:rPr lang="en-US" sz="2400" baseline="-25000">
                <a:latin typeface="Arial"/>
                <a:cs typeface="Arial"/>
              </a:rPr>
              <a:t>2</a:t>
            </a:r>
            <a:endParaRPr lang="en-US" sz="2400" baseline="-250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MgCO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44AE5-89A6-F13C-7BDF-6311201FBF45}"/>
              </a:ext>
            </a:extLst>
          </p:cNvPr>
          <p:cNvSpPr txBox="1"/>
          <p:nvPr/>
        </p:nvSpPr>
        <p:spPr>
          <a:xfrm>
            <a:off x="837911" y="1849242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AgNO</a:t>
            </a:r>
            <a:r>
              <a:rPr lang="en-US" sz="2400" baseline="-25000" dirty="0">
                <a:latin typeface="Arial"/>
                <a:cs typeface="Arial"/>
              </a:rPr>
              <a:t>3         </a:t>
            </a:r>
            <a:r>
              <a:rPr lang="en-US" sz="2400" dirty="0">
                <a:latin typeface="Arial"/>
                <a:cs typeface="Arial"/>
              </a:rPr>
              <a:t>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PbSO</a:t>
            </a:r>
            <a:r>
              <a:rPr lang="en-US" sz="2400" baseline="-25000" dirty="0">
                <a:latin typeface="Arial"/>
                <a:cs typeface="Arial"/>
              </a:rPr>
              <a:t>4          </a:t>
            </a:r>
            <a:r>
              <a:rPr lang="en-US" sz="2400" dirty="0">
                <a:latin typeface="Arial"/>
                <a:cs typeface="Arial"/>
              </a:rPr>
              <a:t>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KOH          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BaCl</a:t>
            </a:r>
            <a:r>
              <a:rPr lang="en-US" sz="2400" baseline="-25000" dirty="0">
                <a:latin typeface="Arial"/>
                <a:cs typeface="Arial"/>
              </a:rPr>
              <a:t>2             </a:t>
            </a:r>
            <a:r>
              <a:rPr lang="en-US" sz="2400" dirty="0">
                <a:latin typeface="Arial"/>
                <a:cs typeface="Arial"/>
              </a:rPr>
              <a:t>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MgCO</a:t>
            </a:r>
            <a:r>
              <a:rPr lang="en-US" sz="2400" baseline="-25000" dirty="0">
                <a:latin typeface="Arial"/>
                <a:cs typeface="Arial"/>
              </a:rPr>
              <a:t>3         </a:t>
            </a:r>
            <a:r>
              <a:rPr lang="en-US" sz="2400" dirty="0">
                <a:latin typeface="Arial"/>
                <a:cs typeface="Arial"/>
              </a:rPr>
              <a:t>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PbCl</a:t>
            </a:r>
            <a:r>
              <a:rPr lang="en-US" sz="2400" baseline="-25000" dirty="0">
                <a:latin typeface="Arial"/>
                <a:cs typeface="Arial"/>
              </a:rPr>
              <a:t>2             </a:t>
            </a:r>
            <a:r>
              <a:rPr lang="en-US" sz="2400" dirty="0">
                <a:latin typeface="Arial"/>
                <a:cs typeface="Arial"/>
              </a:rPr>
              <a:t>Insoluble</a:t>
            </a:r>
          </a:p>
        </p:txBody>
      </p:sp>
    </p:spTree>
    <p:extLst>
      <p:ext uri="{BB962C8B-B14F-4D97-AF65-F5344CB8AC3E}">
        <p14:creationId xmlns:p14="http://schemas.microsoft.com/office/powerpoint/2010/main" val="27039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Know general trends - solubility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BAF500-87B5-3E61-9FD3-28C2915C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793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Double-replacement reactions (two types)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Two ionic compounds exchange ions to form new compounds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Examples: Precipitation (formation of solid) and Acid/Base</a:t>
            </a:r>
          </a:p>
        </p:txBody>
      </p:sp>
      <p:pic>
        <p:nvPicPr>
          <p:cNvPr id="4" name="Picture 3" descr="A hand holding a beaker with a yellow substance in it&#10;&#10;Description automatically generated">
            <a:extLst>
              <a:ext uri="{FF2B5EF4-FFF2-40B4-BE49-F238E27FC236}">
                <a16:creationId xmlns:a16="http://schemas.microsoft.com/office/drawing/2014/main" id="{7A86CB31-1564-C21B-23F9-08B2292F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24" y="2674145"/>
            <a:ext cx="4184690" cy="3732615"/>
          </a:xfrm>
          <a:prstGeom prst="rect">
            <a:avLst/>
          </a:prstGeom>
        </p:spPr>
      </p:pic>
      <p:pic>
        <p:nvPicPr>
          <p:cNvPr id="5" name="Picture 4" descr="Acid-base Titration Jigsaw Puzzle by Science Source - Fine Art America">
            <a:extLst>
              <a:ext uri="{FF2B5EF4-FFF2-40B4-BE49-F238E27FC236}">
                <a16:creationId xmlns:a16="http://schemas.microsoft.com/office/drawing/2014/main" id="{6192EF58-915D-1AEB-25BD-689D4B48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69" y="2750480"/>
            <a:ext cx="2460376" cy="36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3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Approach for predicting precipitation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A diagram of different types of liquids&#10;&#10;Description automatically generated">
            <a:extLst>
              <a:ext uri="{FF2B5EF4-FFF2-40B4-BE49-F238E27FC236}">
                <a16:creationId xmlns:a16="http://schemas.microsoft.com/office/drawing/2014/main" id="{23A380BD-2FBE-6141-54FD-35EFC3A4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09" y="1293496"/>
            <a:ext cx="4227870" cy="4964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4D5E6-3724-A2D9-3039-392335179CE2}"/>
              </a:ext>
            </a:extLst>
          </p:cNvPr>
          <p:cNvSpPr txBox="1"/>
          <p:nvPr/>
        </p:nvSpPr>
        <p:spPr>
          <a:xfrm>
            <a:off x="5893435" y="1873827"/>
            <a:ext cx="542978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Mixing two aqueous solutions, determine the ions and how many (balanced chemical equation)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Recombine the ions and determine the solubility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If soluble, then no reaction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If precipitate forms,</a:t>
            </a:r>
            <a:r>
              <a:rPr lang="en-US" sz="2400">
                <a:latin typeface="Arial"/>
                <a:cs typeface="Arial"/>
              </a:rPr>
              <a:t> then reaction happens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915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7: Chemical Reactions and Aqueous Solutions​​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cartoon of a person holding a cup of coffee&#10;&#10;Description automatically generated">
            <a:extLst>
              <a:ext uri="{FF2B5EF4-FFF2-40B4-BE49-F238E27FC236}">
                <a16:creationId xmlns:a16="http://schemas.microsoft.com/office/drawing/2014/main" id="{10A58B29-0072-4887-A8A5-AB8D96C6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38" y="1371600"/>
            <a:ext cx="3246325" cy="49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4519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 + CaCl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Determine all the ions formed and how much of each: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 + CaCl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---&gt; 3 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3-</a:t>
            </a:r>
            <a:r>
              <a:rPr lang="en-US" sz="2400" dirty="0">
                <a:latin typeface="Arial"/>
                <a:cs typeface="Arial"/>
              </a:rPr>
              <a:t>(aq) + 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Recombine ions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3 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3-</a:t>
            </a:r>
            <a:r>
              <a:rPr lang="en-US" sz="2400" dirty="0">
                <a:latin typeface="Arial"/>
                <a:cs typeface="Arial"/>
              </a:rPr>
              <a:t>(aq) + 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---&gt; NaCl(--) + Ca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(--)</a:t>
            </a:r>
            <a:endParaRPr lang="en-US" sz="2400" dirty="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Determine whether compounds are soluble or insoluble. Balance.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6 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+ 2 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3-</a:t>
            </a:r>
            <a:r>
              <a:rPr lang="en-US" sz="2400" dirty="0">
                <a:latin typeface="Arial"/>
                <a:cs typeface="Arial"/>
              </a:rPr>
              <a:t>(aq) + 3 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+ 6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---&gt; 6 NaCl(aq) + Ca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14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 + CaCl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Compounds that are soluble – dissolves e.g. NaCl(aq)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6 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+ 2 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3-</a:t>
            </a:r>
            <a:r>
              <a:rPr lang="en-US" sz="2400" dirty="0">
                <a:latin typeface="Arial"/>
                <a:cs typeface="Arial"/>
              </a:rPr>
              <a:t>(aq) + 3 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+ 6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---&gt; 6 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+ 6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Ca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</a:t>
            </a:r>
            <a:endParaRPr lang="en-US"/>
          </a:p>
          <a:p>
            <a:r>
              <a:rPr lang="en-US" sz="2400" dirty="0">
                <a:latin typeface="Arial"/>
                <a:cs typeface="Arial"/>
              </a:rPr>
              <a:t>Known as the </a:t>
            </a:r>
            <a:r>
              <a:rPr lang="en-US" sz="2400" b="1" dirty="0">
                <a:latin typeface="Arial"/>
                <a:cs typeface="Arial"/>
              </a:rPr>
              <a:t>complete ionic equation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and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are </a:t>
            </a:r>
            <a:r>
              <a:rPr lang="en-US" sz="2400" b="1" dirty="0">
                <a:latin typeface="Arial"/>
                <a:cs typeface="Arial"/>
              </a:rPr>
              <a:t>spectator ions</a:t>
            </a:r>
            <a:r>
              <a:rPr lang="en-US" sz="2400" dirty="0">
                <a:latin typeface="Arial"/>
                <a:cs typeface="Arial"/>
              </a:rPr>
              <a:t> (do not participate in the reaction)</a:t>
            </a:r>
          </a:p>
        </p:txBody>
      </p:sp>
    </p:spTree>
    <p:extLst>
      <p:ext uri="{BB962C8B-B14F-4D97-AF65-F5344CB8AC3E}">
        <p14:creationId xmlns:p14="http://schemas.microsoft.com/office/powerpoint/2010/main" val="19049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 + CaCl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Remove spectator ions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2 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3-</a:t>
            </a:r>
            <a:r>
              <a:rPr lang="en-US" sz="2400" dirty="0">
                <a:latin typeface="Arial"/>
                <a:cs typeface="Arial"/>
              </a:rPr>
              <a:t>(aq) + 3 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 ---&gt; Ca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</a:t>
            </a:r>
            <a:endParaRPr lang="en-US" dirty="0"/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Known as the </a:t>
            </a:r>
            <a:r>
              <a:rPr lang="en-US" sz="2400" b="1" dirty="0">
                <a:latin typeface="Arial"/>
                <a:cs typeface="Arial"/>
              </a:rPr>
              <a:t>net ionic equation</a:t>
            </a:r>
            <a:r>
              <a:rPr lang="en-US" sz="2400" dirty="0">
                <a:latin typeface="Arial"/>
                <a:cs typeface="Arial"/>
              </a:rPr>
              <a:t>,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only the ions participating in the reaction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09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45193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Hg(NO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+ KBr(aq)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Determine all the ions formed and how much of each: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Hg(NO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+ KBr(aq) ---&gt; 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</a:t>
            </a:r>
            <a:endParaRPr lang="en-US" sz="2400" dirty="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Recombine ions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 ---&gt; HgBr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(--) + KNO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(--)</a:t>
            </a:r>
            <a:endParaRPr lang="en-US" sz="2400" dirty="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Determine whether compounds are soluble or insoluble. Balance.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+ 2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+ 2 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 ---&gt; HgBr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 + 2 KNO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(aq)</a:t>
            </a:r>
            <a:endParaRPr lang="en-US" sz="2400" dirty="0"/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17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Hg(NO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+ KBr(aq)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Compounds that are soluble – dissolves e.g. KNO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+ 2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+ 2 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 </a:t>
            </a:r>
            <a:endParaRPr lang="en-US" sz="2400" dirty="0">
              <a:latin typeface="Tenorite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---&gt; HgBr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 + 2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+ 2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</a:t>
            </a:r>
            <a:endParaRPr lang="en-US" sz="2400"/>
          </a:p>
          <a:p>
            <a:r>
              <a:rPr lang="en-US" sz="2400" dirty="0">
                <a:latin typeface="Arial"/>
                <a:cs typeface="Arial"/>
              </a:rPr>
              <a:t>Known as the </a:t>
            </a:r>
            <a:r>
              <a:rPr lang="en-US" sz="2400" b="1" dirty="0">
                <a:latin typeface="Arial"/>
                <a:cs typeface="Arial"/>
              </a:rPr>
              <a:t>complete ionic equation</a:t>
            </a:r>
            <a:endParaRPr lang="en-US" sz="2400" b="1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What are </a:t>
            </a:r>
            <a:r>
              <a:rPr lang="en-US" sz="2400" b="1" dirty="0">
                <a:latin typeface="Arial"/>
                <a:cs typeface="Arial"/>
              </a:rPr>
              <a:t>spectator ions</a:t>
            </a:r>
            <a:r>
              <a:rPr lang="en-US" sz="2400" dirty="0">
                <a:latin typeface="Arial"/>
                <a:cs typeface="Arial"/>
              </a:rPr>
              <a:t> (do not participate in the reaction)?</a:t>
            </a:r>
          </a:p>
        </p:txBody>
      </p:sp>
    </p:spTree>
    <p:extLst>
      <p:ext uri="{BB962C8B-B14F-4D97-AF65-F5344CB8AC3E}">
        <p14:creationId xmlns:p14="http://schemas.microsoft.com/office/powerpoint/2010/main" val="14220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determine the products formed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116199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Hg(NO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+ KBr(aq)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Remove spectator ions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Hg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(aq) + 2 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 ---&gt; HgBr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Known as the </a:t>
            </a:r>
            <a:r>
              <a:rPr lang="en-US" sz="2400" b="1" dirty="0">
                <a:latin typeface="Arial"/>
                <a:cs typeface="Arial"/>
              </a:rPr>
              <a:t>net ionic equation</a:t>
            </a:r>
            <a:r>
              <a:rPr lang="en-US" sz="2400" dirty="0">
                <a:latin typeface="Arial"/>
                <a:cs typeface="Arial"/>
              </a:rPr>
              <a:t>,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only the ions participating in the reaction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74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determine the products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K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SO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 + BaCl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 --&gt; ?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Write the complete ionic equation and net ionic equation. Determine the spectator ions.</a:t>
            </a:r>
          </a:p>
        </p:txBody>
      </p:sp>
    </p:spTree>
    <p:extLst>
      <p:ext uri="{BB962C8B-B14F-4D97-AF65-F5344CB8AC3E}">
        <p14:creationId xmlns:p14="http://schemas.microsoft.com/office/powerpoint/2010/main" val="293554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38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Acid-base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Same approach – a variation of the double displacement reaction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 donates a proton (H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 and base accepts the proton (H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HCl(aq) + KOH(aq) --&gt;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O(l) + </a:t>
            </a:r>
            <a:r>
              <a:rPr lang="en-US" sz="2400" err="1">
                <a:latin typeface="Arial"/>
                <a:cs typeface="Arial"/>
              </a:rPr>
              <a:t>KCl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Complete ionic equation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+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OH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--&gt;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O(l) + K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What are the spectator ions?</a:t>
            </a:r>
          </a:p>
        </p:txBody>
      </p:sp>
    </p:spTree>
    <p:extLst>
      <p:ext uri="{BB962C8B-B14F-4D97-AF65-F5344CB8AC3E}">
        <p14:creationId xmlns:p14="http://schemas.microsoft.com/office/powerpoint/2010/main" val="405949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Acid-base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Same approach – a variation of the double displacement reaction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 donates a proton (H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 and base accepts the proton (H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HCl(aq) + KOH(aq) --&gt;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O(l) + </a:t>
            </a:r>
            <a:r>
              <a:rPr lang="en-US" sz="2400" err="1">
                <a:latin typeface="Arial"/>
                <a:cs typeface="Arial"/>
              </a:rPr>
              <a:t>KCl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r>
              <a:rPr lang="en-US" sz="2400" b="1">
                <a:latin typeface="Arial"/>
                <a:cs typeface="Arial"/>
              </a:rPr>
              <a:t>Net ionic equation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pPr algn="ctr"/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(aq) + OH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(aq) --&gt;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O(l)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54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536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rules for oxidation states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Neutral element that is not part of a compound has an oxidation state of 0 e.g. Na, Al, N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,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, Br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 </a:t>
            </a:r>
            <a:endParaRPr lang="en-US" sz="2400" baseline="-250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Monoatomic ions have oxidation states equal to their ionic charges e.g. Mg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, O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Sum of the oxidation states in any chemical formula is equal to the overall charge on that formula e.g. 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, SO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  <a:r>
              <a:rPr lang="en-US" sz="2400" dirty="0">
                <a:latin typeface="Arial"/>
                <a:cs typeface="Arial"/>
              </a:rPr>
              <a:t>, NH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Oxygen tends to have an oxidation state of –2 in compounds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Hydrogen tends to have an oxidation state of +1 in compounds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Nonmetal elements in halogens are –1 charge in compounds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Alkali metals and alkaline earth metals are +1 and +2, respectively</a:t>
            </a:r>
          </a:p>
        </p:txBody>
      </p:sp>
    </p:spTree>
    <p:extLst>
      <p:ext uri="{BB962C8B-B14F-4D97-AF65-F5344CB8AC3E}">
        <p14:creationId xmlns:p14="http://schemas.microsoft.com/office/powerpoint/2010/main" val="22793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Examples: determine the oxidation states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Oxygen is –2 charge. Therefore, sulfur is +2.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  <a:endParaRPr lang="en-US" baseline="30000" dirty="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Oxygen is –2 charge. Therefore, sulfur is +4.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Hydrogen is 0 charge.</a:t>
            </a:r>
          </a:p>
        </p:txBody>
      </p:sp>
    </p:spTree>
    <p:extLst>
      <p:ext uri="{BB962C8B-B14F-4D97-AF65-F5344CB8AC3E}">
        <p14:creationId xmlns:p14="http://schemas.microsoft.com/office/powerpoint/2010/main" val="9868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identifying redox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Definition: transfer of electron from one substance to another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Example: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2 Al(s) + 3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AlCl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Al(s) and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have 0 zero charge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Within AlCl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(s), Al has +3 charge and Cl has –1 charge.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Where is the electron being transfer from and to which elements? </a:t>
            </a:r>
          </a:p>
        </p:txBody>
      </p:sp>
    </p:spTree>
    <p:extLst>
      <p:ext uri="{BB962C8B-B14F-4D97-AF65-F5344CB8AC3E}">
        <p14:creationId xmlns:p14="http://schemas.microsoft.com/office/powerpoint/2010/main" val="267543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Redox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Example:</a:t>
            </a:r>
            <a:endParaRPr lang="en-US"/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2 Al(s) + 3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AlCl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Oxidized </a:t>
            </a:r>
            <a:r>
              <a:rPr lang="en-US" sz="2400" dirty="0">
                <a:latin typeface="Arial"/>
                <a:cs typeface="Arial"/>
              </a:rPr>
              <a:t>– losing electrons; Al(s) is oxidized (losing 3 electrons)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Reduced </a:t>
            </a:r>
            <a:r>
              <a:rPr lang="en-US" sz="2400" dirty="0">
                <a:latin typeface="Arial"/>
                <a:cs typeface="Arial"/>
              </a:rPr>
              <a:t>– gaining electrons;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is reduced (gaining 3 electrons)</a:t>
            </a:r>
          </a:p>
          <a:p>
            <a:endParaRPr lang="en-US" sz="2400" b="1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OILRIG – Oxidized is losing. Reduced is gaining.</a:t>
            </a:r>
          </a:p>
        </p:txBody>
      </p:sp>
    </p:spTree>
    <p:extLst>
      <p:ext uri="{BB962C8B-B14F-4D97-AF65-F5344CB8AC3E}">
        <p14:creationId xmlns:p14="http://schemas.microsoft.com/office/powerpoint/2010/main" val="354935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Redox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Example:</a:t>
            </a:r>
            <a:endParaRPr lang="en-US"/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2 Al(s) + 3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AlCl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Oxidizing agent </a:t>
            </a:r>
            <a:r>
              <a:rPr lang="en-US" sz="2400" dirty="0">
                <a:latin typeface="Arial"/>
                <a:cs typeface="Arial"/>
              </a:rPr>
              <a:t>– substance that causes the other to lose electrons; 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is oxidizing agent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Reducing agent </a:t>
            </a:r>
            <a:r>
              <a:rPr lang="en-US" sz="2400" dirty="0">
                <a:latin typeface="Arial"/>
                <a:cs typeface="Arial"/>
              </a:rPr>
              <a:t>– substance that causes the other to gain electrons; Al(s) is reducing agent</a:t>
            </a:r>
          </a:p>
        </p:txBody>
      </p:sp>
    </p:spTree>
    <p:extLst>
      <p:ext uri="{BB962C8B-B14F-4D97-AF65-F5344CB8AC3E}">
        <p14:creationId xmlns:p14="http://schemas.microsoft.com/office/powerpoint/2010/main" val="82494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Redox reaction</a:t>
            </a:r>
            <a:r>
              <a:rPr lang="en-US"/>
              <a:t>: Single displacement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Your turn:</a:t>
            </a:r>
            <a:endParaRPr lang="en-US" dirty="0"/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Zn(s) + 2 HCl(aq) --&gt; ZnCl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(s) +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Determine which reactant is oxidized, reduced, oxidizing agent, and reducing agent.</a:t>
            </a:r>
            <a:endParaRPr lang="en-US" dirty="0"/>
          </a:p>
          <a:p>
            <a:endParaRPr lang="en-US" sz="2400" b="1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OILRIG – Oxidized is losing. Reduced is gaining.</a:t>
            </a:r>
          </a:p>
        </p:txBody>
      </p:sp>
    </p:spTree>
    <p:extLst>
      <p:ext uri="{BB962C8B-B14F-4D97-AF65-F5344CB8AC3E}">
        <p14:creationId xmlns:p14="http://schemas.microsoft.com/office/powerpoint/2010/main" val="1528992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Where to find extra practice?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End of chapter problems!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Posted Ionic and REDOX worksheet</a:t>
            </a:r>
          </a:p>
        </p:txBody>
      </p:sp>
    </p:spTree>
    <p:extLst>
      <p:ext uri="{BB962C8B-B14F-4D97-AF65-F5344CB8AC3E}">
        <p14:creationId xmlns:p14="http://schemas.microsoft.com/office/powerpoint/2010/main" val="284003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7: Chemical Reactions and Aqueous Solutions​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All Grades are up to date; quick pep talk about homework extensions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How to Study: Practice! Practice! Practice!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Posted Study Guide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Problems throughout and at the end of the chapters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Flash cards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First exam week 5 on Weds, Sept 20th – covering Ch 1-4; 5-6 free response questions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Review Session after lecture ~6:00pm</a:t>
            </a:r>
          </a:p>
        </p:txBody>
      </p:sp>
    </p:spTree>
    <p:extLst>
      <p:ext uri="{BB962C8B-B14F-4D97-AF65-F5344CB8AC3E}">
        <p14:creationId xmlns:p14="http://schemas.microsoft.com/office/powerpoint/2010/main" val="15063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300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General form of chemical equation is reactants (A, B) on the left and products (C, D) on the right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Coefficients a, b, c, and d in front of the chemical compound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6" y="4212482"/>
            <a:ext cx="6985161" cy="21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equation: Importance of </a:t>
            </a:r>
            <a:r>
              <a:rPr lang="en-US"/>
              <a:t>coefficients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Balances the chemical equation due to the Law of Conservation of Mass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Number of atoms on the reactant side equals to number of atoms on the product side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6" y="4212482"/>
            <a:ext cx="6985161" cy="21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</a:t>
            </a:r>
            <a:r>
              <a:rPr lang="en-US" dirty="0"/>
              <a:t>:</a:t>
            </a:r>
            <a:r>
              <a:rPr lang="en-US"/>
              <a:t> Units of the coefficients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Mentioned in the previous side, the coefficient represents number molecules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 </a:t>
            </a:r>
            <a:r>
              <a:rPr lang="en-US" sz="2400" dirty="0">
                <a:latin typeface="Arial"/>
                <a:cs typeface="Arial"/>
              </a:rPr>
              <a:t>Coefficient represents something else. Hint: Recall Avogadro's number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45" y="4317428"/>
            <a:ext cx="6346358" cy="19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equation: </a:t>
            </a:r>
            <a:r>
              <a:rPr lang="en-US"/>
              <a:t>Analogy to cookbook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7: Chemical Reactions and Aqueous Solutions​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77" y="2305201"/>
            <a:ext cx="4343257" cy="1333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8062C-E96B-6571-7C1F-3F6F5C3DA11A}"/>
              </a:ext>
            </a:extLst>
          </p:cNvPr>
          <p:cNvSpPr txBox="1"/>
          <p:nvPr/>
        </p:nvSpPr>
        <p:spPr>
          <a:xfrm>
            <a:off x="844218" y="3756175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Every 2 moles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and 1 mole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(g), there are 2 moles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 produced</a:t>
            </a:r>
          </a:p>
        </p:txBody>
      </p:sp>
    </p:spTree>
    <p:extLst>
      <p:ext uri="{BB962C8B-B14F-4D97-AF65-F5344CB8AC3E}">
        <p14:creationId xmlns:p14="http://schemas.microsoft.com/office/powerpoint/2010/main" val="1806465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Lecture 7: Chemical Reactions and Aqueous Solutions</vt:lpstr>
      <vt:lpstr>QUESTIONS, COMMENTS, AND CONCERNS?</vt:lpstr>
      <vt:lpstr>Outline</vt:lpstr>
      <vt:lpstr>Announcements</vt:lpstr>
      <vt:lpstr>Outline</vt:lpstr>
      <vt:lpstr>Chemical equation</vt:lpstr>
      <vt:lpstr>Chemical equation: Importance of coefficients</vt:lpstr>
      <vt:lpstr>Chemical equation: Units of the coefficients</vt:lpstr>
      <vt:lpstr>Chemical equation: Analogy to cookbook</vt:lpstr>
      <vt:lpstr>Chemical equations: physical states</vt:lpstr>
      <vt:lpstr>Outline</vt:lpstr>
      <vt:lpstr>ionic compounds dissolved in water</vt:lpstr>
      <vt:lpstr>Strong, weak, and non-electrolytes</vt:lpstr>
      <vt:lpstr>Precipitation reactions: solubility rules</vt:lpstr>
      <vt:lpstr>Examples: Predict the solubility</vt:lpstr>
      <vt:lpstr>Know general trends - solubility</vt:lpstr>
      <vt:lpstr>Outline</vt:lpstr>
      <vt:lpstr>Double-replacement reactions (two types)</vt:lpstr>
      <vt:lpstr>Approach for predicting precipitation reactions</vt:lpstr>
      <vt:lpstr>Example: determine the products formed</vt:lpstr>
      <vt:lpstr>Example: determine the products formed</vt:lpstr>
      <vt:lpstr>Example: determine the products formed</vt:lpstr>
      <vt:lpstr>Example: determine the products formed</vt:lpstr>
      <vt:lpstr>Example: determine the products formed</vt:lpstr>
      <vt:lpstr>Example: determine the products formed</vt:lpstr>
      <vt:lpstr>Your turn: determine the products</vt:lpstr>
      <vt:lpstr>Outline</vt:lpstr>
      <vt:lpstr>Acid-base reactions</vt:lpstr>
      <vt:lpstr>Acid-base reactions</vt:lpstr>
      <vt:lpstr>Outline</vt:lpstr>
      <vt:lpstr>rules for oxidation states</vt:lpstr>
      <vt:lpstr>Examples: determine the oxidation states</vt:lpstr>
      <vt:lpstr>identifying redox reactions</vt:lpstr>
      <vt:lpstr>Redox reaction</vt:lpstr>
      <vt:lpstr>Redox reaction</vt:lpstr>
      <vt:lpstr>Redox reaction: Single displacement reaction</vt:lpstr>
      <vt:lpstr>Where to find extra practice?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4114</cp:revision>
  <dcterms:created xsi:type="dcterms:W3CDTF">2023-08-23T13:06:32Z</dcterms:created>
  <dcterms:modified xsi:type="dcterms:W3CDTF">2023-09-18T08:09:01Z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